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E96B9FC-2B1C-420B-A1BE-2962F2F757BF}" type="datetimeFigureOut">
              <a:rPr lang="en-US" smtClean="0"/>
              <a:t>5/27/2016</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5406152A-4FC9-46DA-833F-2244A1881F48}"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6B9FC-2B1C-420B-A1BE-2962F2F757BF}"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6152A-4FC9-46DA-833F-2244A1881F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96B9FC-2B1C-420B-A1BE-2962F2F757BF}"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5406152A-4FC9-46DA-833F-2244A1881F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96B9FC-2B1C-420B-A1BE-2962F2F757BF}"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6152A-4FC9-46DA-833F-2244A1881F48}"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E96B9FC-2B1C-420B-A1BE-2962F2F757BF}" type="datetimeFigureOut">
              <a:rPr lang="en-US" smtClean="0"/>
              <a:t>5/27/2016</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5406152A-4FC9-46DA-833F-2244A1881F48}"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96B9FC-2B1C-420B-A1BE-2962F2F757BF}" type="datetimeFigureOut">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6152A-4FC9-46DA-833F-2244A1881F4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96B9FC-2B1C-420B-A1BE-2962F2F757BF}" type="datetimeFigureOut">
              <a:rPr lang="en-US" smtClean="0"/>
              <a:t>5/27/2016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6152A-4FC9-46DA-833F-2244A1881F48}"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E96B9FC-2B1C-420B-A1BE-2962F2F757BF}" type="datetimeFigureOut">
              <a:rPr lang="en-US" smtClean="0"/>
              <a:t>5/27/2016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6152A-4FC9-46DA-833F-2244A1881F48}"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96B9FC-2B1C-420B-A1BE-2962F2F757BF}" type="datetimeFigureOut">
              <a:rPr lang="en-US" smtClean="0"/>
              <a:t>5/27/2016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6152A-4FC9-46DA-833F-2244A1881F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96B9FC-2B1C-420B-A1BE-2962F2F757BF}" type="datetimeFigureOut">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5406152A-4FC9-46DA-833F-2244A1881F48}"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96B9FC-2B1C-420B-A1BE-2962F2F757BF}" type="datetimeFigureOut">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6152A-4FC9-46DA-833F-2244A1881F48}"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E96B9FC-2B1C-420B-A1BE-2962F2F757BF}" type="datetimeFigureOut">
              <a:rPr lang="en-US" smtClean="0"/>
              <a:t>5/27/2016</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5406152A-4FC9-46DA-833F-2244A1881F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304800"/>
            <a:ext cx="1981200" cy="6324600"/>
          </a:xfrm>
        </p:spPr>
        <p:txBody>
          <a:bodyPr>
            <a:normAutofit fontScale="85000" lnSpcReduction="10000"/>
          </a:bodyPr>
          <a:lstStyle/>
          <a:p>
            <a:r>
              <a:rPr lang="en-US" dirty="0" smtClean="0">
                <a:solidFill>
                  <a:schemeClr val="tx1"/>
                </a:solidFill>
                <a:effectLst>
                  <a:outerShdw blurRad="38100" dist="38100" dir="2700000" algn="tl">
                    <a:srgbClr val="000000">
                      <a:alpha val="43137"/>
                    </a:srgbClr>
                  </a:outerShdw>
                </a:effectLst>
              </a:rPr>
              <a:t>1</a:t>
            </a:r>
            <a:r>
              <a:rPr lang="en-US" baseline="30000" dirty="0" smtClean="0">
                <a:solidFill>
                  <a:schemeClr val="tx1"/>
                </a:solidFill>
                <a:effectLst>
                  <a:outerShdw blurRad="38100" dist="38100" dir="2700000" algn="tl">
                    <a:srgbClr val="000000">
                      <a:alpha val="43137"/>
                    </a:srgbClr>
                  </a:outerShdw>
                </a:effectLst>
              </a:rPr>
              <a:t>st</a:t>
            </a:r>
            <a:r>
              <a:rPr lang="en-US" dirty="0" smtClean="0">
                <a:solidFill>
                  <a:schemeClr val="tx1"/>
                </a:solidFill>
                <a:effectLst>
                  <a:outerShdw blurRad="38100" dist="38100" dir="2700000" algn="tl">
                    <a:srgbClr val="000000">
                      <a:alpha val="43137"/>
                    </a:srgbClr>
                  </a:outerShdw>
                </a:effectLst>
              </a:rPr>
              <a:t> Amendment</a:t>
            </a:r>
          </a:p>
          <a:p>
            <a:endParaRPr lang="en-US" dirty="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13</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15</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16</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17</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18</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19</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21</a:t>
            </a:r>
            <a:r>
              <a:rPr lang="en-US" baseline="30000" dirty="0" smtClean="0">
                <a:solidFill>
                  <a:schemeClr val="tx1"/>
                </a:solidFill>
                <a:effectLst>
                  <a:outerShdw blurRad="38100" dist="38100" dir="2700000" algn="tl">
                    <a:srgbClr val="000000">
                      <a:alpha val="43137"/>
                    </a:srgbClr>
                  </a:outerShdw>
                </a:effectLst>
              </a:rPr>
              <a:t>st</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24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26</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 </a:t>
            </a:r>
          </a:p>
          <a:p>
            <a:endParaRPr lang="en-US" dirty="0">
              <a:solidFill>
                <a:schemeClr val="tx1"/>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81000" y="533400"/>
            <a:ext cx="6324600" cy="1828800"/>
          </a:xfrm>
        </p:spPr>
        <p:txBody>
          <a:bodyPr/>
          <a:lstStyle/>
          <a:p>
            <a:pPr algn="l"/>
            <a:r>
              <a:rPr lang="en-US" dirty="0" smtClean="0"/>
              <a:t>Amendments to the constitution</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8" y="2133600"/>
            <a:ext cx="6437375" cy="3352800"/>
          </a:xfrm>
          <a:prstGeom prst="rect">
            <a:avLst/>
          </a:prstGeom>
        </p:spPr>
      </p:pic>
      <p:sp>
        <p:nvSpPr>
          <p:cNvPr id="7" name="Rounded Rectangle 6"/>
          <p:cNvSpPr/>
          <p:nvPr/>
        </p:nvSpPr>
        <p:spPr>
          <a:xfrm>
            <a:off x="246884" y="5486400"/>
            <a:ext cx="6553202" cy="11430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chemeClr val="tx1"/>
                </a:solidFill>
              </a:rPr>
              <a:t>CHANGES TO THE UNITED STATES CONSTITUTION,  FROM THE BILL OF RIGHTS IN 1791 TO 1971…</a:t>
            </a:r>
            <a:endParaRPr lang="en-US" dirty="0">
              <a:solidFill>
                <a:schemeClr val="tx1"/>
              </a:solidFill>
            </a:endParaRPr>
          </a:p>
        </p:txBody>
      </p:sp>
    </p:spTree>
    <p:extLst>
      <p:ext uri="{BB962C8B-B14F-4D97-AF65-F5344CB8AC3E}">
        <p14:creationId xmlns:p14="http://schemas.microsoft.com/office/powerpoint/2010/main" val="2380119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dirty="0" smtClean="0"/>
              <a:t>The Progressives were reformers who sought increase democratic participation and economic equality by working through the government to change laws. Progressives passed and ratified four amendments to the Constitution, three of which were very successful in improving our democracy: </a:t>
            </a:r>
          </a:p>
          <a:p>
            <a:pPr marL="45720" indent="0">
              <a:buNone/>
            </a:pPr>
            <a:endParaRPr lang="en-US" dirty="0"/>
          </a:p>
          <a:p>
            <a:pPr marL="45720" indent="0">
              <a:buNone/>
            </a:pPr>
            <a:r>
              <a:rPr lang="en-US" b="1" i="1" u="sng" dirty="0" smtClean="0">
                <a:effectLst>
                  <a:outerShdw blurRad="38100" dist="38100" dir="2700000" algn="tl">
                    <a:srgbClr val="000000">
                      <a:alpha val="43137"/>
                    </a:srgbClr>
                  </a:outerShdw>
                </a:effectLst>
              </a:rPr>
              <a:t>The 16</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the Progressive Income Tax </a:t>
            </a:r>
          </a:p>
          <a:p>
            <a:pPr marL="45720" indent="0">
              <a:buNone/>
            </a:pPr>
            <a:r>
              <a:rPr lang="en-US" b="1" i="1" u="sng" dirty="0" smtClean="0">
                <a:effectLst>
                  <a:outerShdw blurRad="38100" dist="38100" dir="2700000" algn="tl">
                    <a:srgbClr val="000000">
                      <a:alpha val="43137"/>
                    </a:srgbClr>
                  </a:outerShdw>
                </a:effectLst>
              </a:rPr>
              <a:t>The 17</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the Direct Election of Senators</a:t>
            </a:r>
          </a:p>
          <a:p>
            <a:pPr marL="45720" indent="0">
              <a:buNone/>
            </a:pPr>
            <a:r>
              <a:rPr lang="en-US" b="1" i="1" u="sng" dirty="0" smtClean="0">
                <a:effectLst>
                  <a:outerShdw blurRad="38100" dist="38100" dir="2700000" algn="tl">
                    <a:srgbClr val="000000">
                      <a:alpha val="43137"/>
                    </a:srgbClr>
                  </a:outerShdw>
                </a:effectLst>
              </a:rPr>
              <a:t>The 18</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Prohibition </a:t>
            </a:r>
          </a:p>
          <a:p>
            <a:pPr marL="45720" indent="0">
              <a:buNone/>
            </a:pPr>
            <a:r>
              <a:rPr lang="en-US" b="1" i="1" u="sng" dirty="0" smtClean="0">
                <a:effectLst>
                  <a:outerShdw blurRad="38100" dist="38100" dir="2700000" algn="tl">
                    <a:srgbClr val="000000">
                      <a:alpha val="43137"/>
                    </a:srgbClr>
                  </a:outerShdw>
                </a:effectLst>
              </a:rPr>
              <a:t>The 19</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Woman’s Suffrage</a:t>
            </a:r>
          </a:p>
          <a:p>
            <a:pPr marL="45720" indent="0">
              <a:buNone/>
            </a:pPr>
            <a:endParaRPr lang="en-US" dirty="0"/>
          </a:p>
          <a:p>
            <a:pPr marL="45720" indent="0">
              <a:buNone/>
            </a:pPr>
            <a:r>
              <a:rPr lang="en-US" dirty="0" smtClean="0"/>
              <a:t>The 18</a:t>
            </a:r>
            <a:r>
              <a:rPr lang="en-US" baseline="30000" dirty="0" smtClean="0"/>
              <a:t>th</a:t>
            </a:r>
            <a:r>
              <a:rPr lang="en-US" dirty="0" smtClean="0"/>
              <a:t> Amendment – prohibition of alcohol – was so unsuccessful that it had to be repealed.  The 21</a:t>
            </a:r>
            <a:r>
              <a:rPr lang="en-US" baseline="30000" dirty="0" smtClean="0"/>
              <a:t>st</a:t>
            </a:r>
            <a:r>
              <a:rPr lang="en-US" dirty="0" smtClean="0"/>
              <a:t> Amendment to the Constitution was passed to repeal the 18</a:t>
            </a:r>
            <a:r>
              <a:rPr lang="en-US" baseline="30000" dirty="0" smtClean="0"/>
              <a:t>th</a:t>
            </a:r>
            <a:r>
              <a:rPr lang="en-US" dirty="0" smtClean="0"/>
              <a:t>. </a:t>
            </a:r>
            <a:endParaRPr lang="en-US" dirty="0"/>
          </a:p>
        </p:txBody>
      </p:sp>
      <p:sp>
        <p:nvSpPr>
          <p:cNvPr id="3" name="Title 2"/>
          <p:cNvSpPr>
            <a:spLocks noGrp="1"/>
          </p:cNvSpPr>
          <p:nvPr>
            <p:ph type="title"/>
          </p:nvPr>
        </p:nvSpPr>
        <p:spPr/>
        <p:txBody>
          <a:bodyPr/>
          <a:lstStyle/>
          <a:p>
            <a:r>
              <a:rPr lang="en-US" dirty="0" smtClean="0"/>
              <a:t>The progressive amendments</a:t>
            </a:r>
            <a:endParaRPr lang="en-US" dirty="0"/>
          </a:p>
        </p:txBody>
      </p:sp>
    </p:spTree>
    <p:extLst>
      <p:ext uri="{BB962C8B-B14F-4D97-AF65-F5344CB8AC3E}">
        <p14:creationId xmlns:p14="http://schemas.microsoft.com/office/powerpoint/2010/main" val="5728954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719072"/>
            <a:ext cx="4267200" cy="4681728"/>
          </a:xfrm>
        </p:spPr>
        <p:txBody>
          <a:bodyPr>
            <a:normAutofit fontScale="92500" lnSpcReduction="20000"/>
          </a:bodyPr>
          <a:lstStyle/>
          <a:p>
            <a:pPr marL="45720" indent="0">
              <a:buNone/>
            </a:pPr>
            <a:r>
              <a:rPr lang="en-US" dirty="0" smtClean="0"/>
              <a:t>The 16</a:t>
            </a:r>
            <a:r>
              <a:rPr lang="en-US" baseline="30000" dirty="0" smtClean="0"/>
              <a:t>th</a:t>
            </a:r>
            <a:r>
              <a:rPr lang="en-US" dirty="0" smtClean="0"/>
              <a:t> Amendment to the Constitution created an income tax.  It taxed the wealthiest members of society at the highest rate, and the poorest members of society at a much lower rate.  The money from the income tax is used to fund government programs today – from paying the military to funding welfare programs and national parks. </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828800"/>
            <a:ext cx="3429000" cy="4373724"/>
          </a:xfrm>
        </p:spPr>
      </p:pic>
      <p:sp>
        <p:nvSpPr>
          <p:cNvPr id="3" name="Title 2"/>
          <p:cNvSpPr>
            <a:spLocks noGrp="1"/>
          </p:cNvSpPr>
          <p:nvPr>
            <p:ph type="title"/>
          </p:nvPr>
        </p:nvSpPr>
        <p:spPr/>
        <p:txBody>
          <a:bodyPr/>
          <a:lstStyle/>
          <a:p>
            <a:r>
              <a:rPr lang="en-US" dirty="0" smtClean="0"/>
              <a:t>16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23745130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20000"/>
          </a:bodyPr>
          <a:lstStyle/>
          <a:p>
            <a:pPr marL="45720" indent="0">
              <a:buNone/>
            </a:pPr>
            <a:r>
              <a:rPr lang="en-US" dirty="0" smtClean="0"/>
              <a:t>The </a:t>
            </a:r>
            <a:r>
              <a:rPr lang="en-US" b="1" i="1" u="sng" dirty="0" smtClean="0"/>
              <a:t>17</a:t>
            </a:r>
            <a:r>
              <a:rPr lang="en-US" b="1" i="1" u="sng" baseline="30000" dirty="0" smtClean="0"/>
              <a:t>th</a:t>
            </a:r>
            <a:r>
              <a:rPr lang="en-US" b="1" i="1" u="sng" dirty="0" smtClean="0"/>
              <a:t> Amendment </a:t>
            </a:r>
            <a:r>
              <a:rPr lang="en-US" dirty="0" smtClean="0"/>
              <a:t>expanded democracy by allowing </a:t>
            </a:r>
            <a:r>
              <a:rPr lang="en-US" b="1" i="1" u="sng" dirty="0" smtClean="0"/>
              <a:t>voters to elect their Senators directly</a:t>
            </a:r>
            <a:r>
              <a:rPr lang="en-US" dirty="0" smtClean="0"/>
              <a:t>.  Formerly, state legislatures – like the Virginia General Assembly – elected Senators.  Now, voters choose for themselves.  In Virginia, our current Senators are Mark Warner (D) and Tim </a:t>
            </a:r>
            <a:r>
              <a:rPr lang="en-US" dirty="0" err="1" smtClean="0"/>
              <a:t>Kaine</a:t>
            </a:r>
            <a:r>
              <a:rPr lang="en-US" dirty="0" smtClean="0"/>
              <a:t> (D).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676400"/>
            <a:ext cx="3886200" cy="4755839"/>
          </a:xfrm>
        </p:spPr>
      </p:pic>
      <p:sp>
        <p:nvSpPr>
          <p:cNvPr id="3" name="Title 2"/>
          <p:cNvSpPr>
            <a:spLocks noGrp="1"/>
          </p:cNvSpPr>
          <p:nvPr>
            <p:ph type="title"/>
          </p:nvPr>
        </p:nvSpPr>
        <p:spPr/>
        <p:txBody>
          <a:bodyPr/>
          <a:lstStyle/>
          <a:p>
            <a:r>
              <a:rPr lang="en-US" dirty="0" smtClean="0"/>
              <a:t>The 17</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358202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304800" y="1719072"/>
            <a:ext cx="4419600" cy="4834128"/>
          </a:xfrm>
        </p:spPr>
        <p:txBody>
          <a:bodyPr>
            <a:normAutofit fontScale="85000" lnSpcReduction="10000"/>
          </a:bodyPr>
          <a:lstStyle/>
          <a:p>
            <a:pPr marL="45720" indent="0">
              <a:buNone/>
            </a:pPr>
            <a:r>
              <a:rPr lang="en-US" dirty="0" smtClean="0"/>
              <a:t>The </a:t>
            </a:r>
            <a:r>
              <a:rPr lang="en-US" b="1" i="1" u="sng" dirty="0" smtClean="0"/>
              <a:t>18</a:t>
            </a:r>
            <a:r>
              <a:rPr lang="en-US" b="1" i="1" u="sng" baseline="30000" dirty="0" smtClean="0"/>
              <a:t>th</a:t>
            </a:r>
            <a:r>
              <a:rPr lang="en-US" b="1" i="1" u="sng" dirty="0" smtClean="0"/>
              <a:t> Amendment </a:t>
            </a:r>
            <a:r>
              <a:rPr lang="en-US" dirty="0" smtClean="0"/>
              <a:t>to the Constitution </a:t>
            </a:r>
            <a:r>
              <a:rPr lang="en-US" b="1" i="1" u="sng" dirty="0" smtClean="0"/>
              <a:t>outlawed</a:t>
            </a:r>
            <a:r>
              <a:rPr lang="en-US" dirty="0" smtClean="0"/>
              <a:t> the manufacturing of </a:t>
            </a:r>
            <a:r>
              <a:rPr lang="en-US" b="1" i="1" u="sng" dirty="0" smtClean="0"/>
              <a:t>alcohol</a:t>
            </a:r>
            <a:r>
              <a:rPr lang="en-US" dirty="0" smtClean="0"/>
              <a:t>, the transportation of alcohol, and the sale of alcohol.  It was passed with the best of intentions, however, the law was so frequently broken that organized crime soon develop to satisfy the high demand for illegal bootleg liquor.  This amendment was repealed in 1933 by the 21</a:t>
            </a:r>
            <a:r>
              <a:rPr lang="en-US" baseline="30000" dirty="0" smtClean="0"/>
              <a:t>st</a:t>
            </a:r>
            <a:r>
              <a:rPr lang="en-US" dirty="0" smtClean="0"/>
              <a:t> Amendment to the Constitution.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505200" cy="4736757"/>
          </a:xfrm>
        </p:spPr>
      </p:pic>
      <p:sp>
        <p:nvSpPr>
          <p:cNvPr id="3" name="Title 2"/>
          <p:cNvSpPr>
            <a:spLocks noGrp="1"/>
          </p:cNvSpPr>
          <p:nvPr>
            <p:ph type="title"/>
          </p:nvPr>
        </p:nvSpPr>
        <p:spPr/>
        <p:txBody>
          <a:bodyPr/>
          <a:lstStyle/>
          <a:p>
            <a:r>
              <a:rPr lang="en-US" dirty="0" smtClean="0"/>
              <a:t>The 18</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805383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20000"/>
          </a:bodyPr>
          <a:lstStyle/>
          <a:p>
            <a:pPr marL="45720" indent="0">
              <a:buNone/>
            </a:pPr>
            <a:r>
              <a:rPr lang="en-US" dirty="0" smtClean="0"/>
              <a:t>In terms of American democracy, the </a:t>
            </a:r>
            <a:r>
              <a:rPr lang="en-US" b="1" i="1" u="sng" dirty="0" smtClean="0"/>
              <a:t>19</a:t>
            </a:r>
            <a:r>
              <a:rPr lang="en-US" b="1" i="1" u="sng" baseline="30000" dirty="0" smtClean="0"/>
              <a:t>th</a:t>
            </a:r>
            <a:r>
              <a:rPr lang="en-US" b="1" i="1" u="sng" dirty="0" smtClean="0"/>
              <a:t> Amendment</a:t>
            </a:r>
            <a:r>
              <a:rPr lang="en-US" dirty="0" smtClean="0"/>
              <a:t> was the most important amendment to the Constitution ever ratified, because it established </a:t>
            </a:r>
            <a:r>
              <a:rPr lang="en-US" b="1" i="1" u="sng" dirty="0" smtClean="0"/>
              <a:t>woman’s suffrage</a:t>
            </a:r>
            <a:r>
              <a:rPr lang="en-US" dirty="0" smtClean="0"/>
              <a:t>.  It gave women – the majority of Americans, by the way, are women – the right to vote.  It was passed in 1919.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96400" y="1719263"/>
            <a:ext cx="3942200" cy="4406900"/>
          </a:xfrm>
        </p:spPr>
      </p:pic>
      <p:sp>
        <p:nvSpPr>
          <p:cNvPr id="3" name="Title 2"/>
          <p:cNvSpPr>
            <a:spLocks noGrp="1"/>
          </p:cNvSpPr>
          <p:nvPr>
            <p:ph type="title"/>
          </p:nvPr>
        </p:nvSpPr>
        <p:spPr/>
        <p:txBody>
          <a:bodyPr/>
          <a:lstStyle/>
          <a:p>
            <a:r>
              <a:rPr lang="en-US" dirty="0" smtClean="0"/>
              <a:t>The 19</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485361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890779"/>
            <a:ext cx="8407400" cy="4063867"/>
          </a:xfrm>
        </p:spPr>
      </p:pic>
      <p:sp>
        <p:nvSpPr>
          <p:cNvPr id="3" name="Title 2"/>
          <p:cNvSpPr>
            <a:spLocks noGrp="1"/>
          </p:cNvSpPr>
          <p:nvPr>
            <p:ph type="title"/>
          </p:nvPr>
        </p:nvSpPr>
        <p:spPr/>
        <p:txBody>
          <a:bodyPr/>
          <a:lstStyle/>
          <a:p>
            <a:r>
              <a:rPr lang="en-US" dirty="0" smtClean="0"/>
              <a:t>The 21</a:t>
            </a:r>
            <a:r>
              <a:rPr lang="en-US" baseline="30000" dirty="0" smtClean="0"/>
              <a:t>st</a:t>
            </a:r>
            <a:r>
              <a:rPr lang="en-US" dirty="0" smtClean="0"/>
              <a:t> Amendment</a:t>
            </a:r>
            <a:endParaRPr lang="en-US" dirty="0"/>
          </a:p>
        </p:txBody>
      </p:sp>
    </p:spTree>
    <p:extLst>
      <p:ext uri="{BB962C8B-B14F-4D97-AF65-F5344CB8AC3E}">
        <p14:creationId xmlns:p14="http://schemas.microsoft.com/office/powerpoint/2010/main" val="39140283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77500" lnSpcReduction="20000"/>
          </a:bodyPr>
          <a:lstStyle/>
          <a:p>
            <a:pPr marL="45720" indent="0">
              <a:buNone/>
            </a:pPr>
            <a:r>
              <a:rPr lang="en-US" dirty="0" smtClean="0"/>
              <a:t>The </a:t>
            </a:r>
            <a:r>
              <a:rPr lang="en-US" b="1" i="1" u="sng" dirty="0" smtClean="0"/>
              <a:t>24</a:t>
            </a:r>
            <a:r>
              <a:rPr lang="en-US" b="1" i="1" u="sng" baseline="30000" dirty="0" smtClean="0"/>
              <a:t>th</a:t>
            </a:r>
            <a:r>
              <a:rPr lang="en-US" b="1" i="1" u="sng" dirty="0" smtClean="0"/>
              <a:t> Amendment</a:t>
            </a:r>
            <a:r>
              <a:rPr lang="en-US" dirty="0" smtClean="0"/>
              <a:t> to the Constitution is not very well known, but it was extremely important.  In 1964, the 24</a:t>
            </a:r>
            <a:r>
              <a:rPr lang="en-US" baseline="30000" dirty="0" smtClean="0"/>
              <a:t>th</a:t>
            </a:r>
            <a:r>
              <a:rPr lang="en-US" dirty="0" smtClean="0"/>
              <a:t> Amendment was ratified in order to </a:t>
            </a:r>
            <a:r>
              <a:rPr lang="en-US" b="1" i="1" u="sng" dirty="0" smtClean="0"/>
              <a:t>ban the poll tax</a:t>
            </a:r>
            <a:r>
              <a:rPr lang="en-US" dirty="0" smtClean="0"/>
              <a:t>.  This was a tax which all voters had to pay, making it more difficult for the poor to participate in elections.  You may be surprised to learn that only five states still had the poll tax when it was banned in 1964 – and Virginia was one of those five states. </a:t>
            </a:r>
            <a:endParaRPr lang="en-US" dirty="0"/>
          </a:p>
        </p:txBody>
      </p:sp>
      <p:sp>
        <p:nvSpPr>
          <p:cNvPr id="3" name="Title 2"/>
          <p:cNvSpPr>
            <a:spLocks noGrp="1"/>
          </p:cNvSpPr>
          <p:nvPr>
            <p:ph type="title"/>
          </p:nvPr>
        </p:nvSpPr>
        <p:spPr/>
        <p:txBody>
          <a:bodyPr/>
          <a:lstStyle/>
          <a:p>
            <a:r>
              <a:rPr lang="en-US" dirty="0" smtClean="0"/>
              <a:t>The 24</a:t>
            </a:r>
            <a:r>
              <a:rPr lang="en-US" baseline="30000" dirty="0" smtClean="0"/>
              <a:t>th</a:t>
            </a:r>
            <a:r>
              <a:rPr lang="en-US" dirty="0" smtClean="0"/>
              <a:t> amendment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981200"/>
            <a:ext cx="4191000" cy="3743960"/>
          </a:xfrm>
        </p:spPr>
      </p:pic>
    </p:spTree>
    <p:extLst>
      <p:ext uri="{BB962C8B-B14F-4D97-AF65-F5344CB8AC3E}">
        <p14:creationId xmlns:p14="http://schemas.microsoft.com/office/powerpoint/2010/main" val="1784301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a:xfrm>
            <a:off x="228600" y="1719072"/>
            <a:ext cx="2971800" cy="4834128"/>
          </a:xfrm>
        </p:spPr>
        <p:txBody>
          <a:bodyPr>
            <a:normAutofit fontScale="70000" lnSpcReduction="20000"/>
          </a:bodyPr>
          <a:lstStyle/>
          <a:p>
            <a:pPr marL="45720" indent="0">
              <a:buNone/>
            </a:pPr>
            <a:r>
              <a:rPr lang="en-US" dirty="0" smtClean="0"/>
              <a:t>The </a:t>
            </a:r>
            <a:r>
              <a:rPr lang="en-US" b="1" i="1" u="sng" dirty="0" smtClean="0"/>
              <a:t>26</a:t>
            </a:r>
            <a:r>
              <a:rPr lang="en-US" b="1" i="1" u="sng" baseline="30000" dirty="0" smtClean="0"/>
              <a:t>th</a:t>
            </a:r>
            <a:r>
              <a:rPr lang="en-US" b="1" i="1" u="sng" dirty="0" smtClean="0"/>
              <a:t> Amendment </a:t>
            </a:r>
            <a:r>
              <a:rPr lang="en-US" dirty="0" smtClean="0"/>
              <a:t>lowered the voting age from 21 years of age to 18 years of age.  It occurred during the Vietnam War, when many </a:t>
            </a:r>
            <a:r>
              <a:rPr lang="en-US" b="1" i="1" u="sng" dirty="0" smtClean="0"/>
              <a:t>18 year olds </a:t>
            </a:r>
            <a:r>
              <a:rPr lang="en-US" dirty="0" smtClean="0"/>
              <a:t>were begin drafted and sent off to war by a government which they had played no role in electing.  Since they bore the burden of the government’s war, it was only fair that 18 years olds should be eligible to </a:t>
            </a:r>
            <a:r>
              <a:rPr lang="en-US" b="1" i="1" u="sng" dirty="0" smtClean="0"/>
              <a:t>vote in national elections</a:t>
            </a:r>
            <a:r>
              <a:rPr lang="en-US" dirty="0" smtClean="0"/>
              <a:t>.  </a:t>
            </a:r>
            <a:endParaRPr lang="en-US" dirty="0"/>
          </a:p>
        </p:txBody>
      </p:sp>
      <p:pic>
        <p:nvPicPr>
          <p:cNvPr id="11" name="Content Placeholder 10"/>
          <p:cNvPicPr>
            <a:picLocks noGrp="1" noChangeAspect="1"/>
          </p:cNvPicPr>
          <p:nvPr>
            <p:ph sz="half" idx="2"/>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3352800" y="1981200"/>
            <a:ext cx="5568697" cy="4267200"/>
          </a:xfrm>
        </p:spPr>
      </p:pic>
      <p:sp>
        <p:nvSpPr>
          <p:cNvPr id="3" name="Title 2"/>
          <p:cNvSpPr>
            <a:spLocks noGrp="1"/>
          </p:cNvSpPr>
          <p:nvPr>
            <p:ph type="title"/>
          </p:nvPr>
        </p:nvSpPr>
        <p:spPr/>
        <p:txBody>
          <a:bodyPr/>
          <a:lstStyle/>
          <a:p>
            <a:r>
              <a:rPr lang="en-US" dirty="0" smtClean="0"/>
              <a:t>The 26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038112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4876800" cy="4834128"/>
          </a:xfrm>
        </p:spPr>
        <p:txBody>
          <a:bodyPr>
            <a:normAutofit fontScale="85000" lnSpcReduction="20000"/>
          </a:bodyPr>
          <a:lstStyle/>
          <a:p>
            <a:pPr marL="45720" indent="0">
              <a:buNone/>
            </a:pPr>
            <a:r>
              <a:rPr lang="en-US" dirty="0" smtClean="0"/>
              <a:t>The first ten amendments to the Constitution are called the Bill of Rights.  They were added to the Constitution after it was ratified – and all in one fell swoop.  </a:t>
            </a:r>
            <a:r>
              <a:rPr lang="en-US" b="1" i="1" u="sng" dirty="0" smtClean="0"/>
              <a:t>James Madison </a:t>
            </a:r>
            <a:r>
              <a:rPr lang="en-US" dirty="0" smtClean="0"/>
              <a:t>was the author of the Bill of Rights.  Many of our rights are preserved by these amendments: the right to free speech, a free press, and the right to assemble.  Freedom of religion, the right to bear arms, the right to a speedy trial, and a trial by jury.  It also keeps of free from unlawful searches and seizures of property.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752600"/>
            <a:ext cx="3357638" cy="4406900"/>
          </a:xfrm>
        </p:spPr>
      </p:pic>
      <p:sp>
        <p:nvSpPr>
          <p:cNvPr id="3" name="Title 2"/>
          <p:cNvSpPr>
            <a:spLocks noGrp="1"/>
          </p:cNvSpPr>
          <p:nvPr>
            <p:ph type="title"/>
          </p:nvPr>
        </p:nvSpPr>
        <p:spPr/>
        <p:txBody>
          <a:bodyPr/>
          <a:lstStyle/>
          <a:p>
            <a:r>
              <a:rPr lang="en-US" dirty="0" smtClean="0"/>
              <a:t>The bill of rights</a:t>
            </a:r>
            <a:endParaRPr lang="en-US" dirty="0"/>
          </a:p>
        </p:txBody>
      </p:sp>
    </p:spTree>
    <p:extLst>
      <p:ext uri="{BB962C8B-B14F-4D97-AF65-F5344CB8AC3E}">
        <p14:creationId xmlns:p14="http://schemas.microsoft.com/office/powerpoint/2010/main" val="391114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4572000" cy="4757928"/>
          </a:xfrm>
        </p:spPr>
        <p:txBody>
          <a:bodyPr>
            <a:normAutofit fontScale="85000" lnSpcReduction="10000"/>
          </a:bodyPr>
          <a:lstStyle/>
          <a:p>
            <a:pPr marL="45720" indent="0">
              <a:buNone/>
            </a:pPr>
            <a:r>
              <a:rPr lang="en-US" dirty="0" smtClean="0"/>
              <a:t>The First </a:t>
            </a:r>
            <a:r>
              <a:rPr lang="en-US" dirty="0"/>
              <a:t>A</a:t>
            </a:r>
            <a:r>
              <a:rPr lang="en-US" dirty="0" smtClean="0"/>
              <a:t>mendment forbids Congress from establishing a national </a:t>
            </a:r>
            <a:r>
              <a:rPr lang="en-US" b="1" i="1" u="sng" dirty="0" smtClean="0"/>
              <a:t>religion</a:t>
            </a:r>
            <a:r>
              <a:rPr lang="en-US" dirty="0" smtClean="0"/>
              <a:t>, and guarantees </a:t>
            </a:r>
            <a:r>
              <a:rPr lang="en-US" b="1" i="1" u="sng" dirty="0" smtClean="0"/>
              <a:t>freedom of speech</a:t>
            </a:r>
            <a:r>
              <a:rPr lang="en-US" dirty="0" smtClean="0"/>
              <a:t>, a </a:t>
            </a:r>
            <a:r>
              <a:rPr lang="en-US" b="1" i="1" u="sng" dirty="0" smtClean="0"/>
              <a:t>free press</a:t>
            </a:r>
            <a:r>
              <a:rPr lang="en-US" dirty="0" smtClean="0"/>
              <a:t>, the right to </a:t>
            </a:r>
            <a:r>
              <a:rPr lang="en-US" b="1" i="1" u="sng" dirty="0" smtClean="0"/>
              <a:t>assemble</a:t>
            </a:r>
            <a:r>
              <a:rPr lang="en-US" dirty="0" smtClean="0"/>
              <a:t>, and the right to </a:t>
            </a:r>
            <a:r>
              <a:rPr lang="en-US" b="1" u="sng" dirty="0" smtClean="0"/>
              <a:t>petition the government</a:t>
            </a:r>
            <a:r>
              <a:rPr lang="en-US" dirty="0" smtClean="0"/>
              <a:t>.  George Mason’s </a:t>
            </a:r>
            <a:r>
              <a:rPr lang="en-US" b="1" i="1" dirty="0" smtClean="0"/>
              <a:t>Virginia Declaration of Rights </a:t>
            </a:r>
            <a:r>
              <a:rPr lang="en-US" dirty="0" smtClean="0"/>
              <a:t>and Thomas Jefferson’s </a:t>
            </a:r>
            <a:r>
              <a:rPr lang="en-US" b="1" i="1" dirty="0" smtClean="0"/>
              <a:t>Virginia Statute of Religious Freedom </a:t>
            </a:r>
            <a:r>
              <a:rPr lang="en-US" dirty="0" smtClean="0"/>
              <a:t>both influenced the First Amendment to the Constitution.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7623" y="1719263"/>
            <a:ext cx="3419754" cy="4406900"/>
          </a:xfrm>
        </p:spPr>
      </p:pic>
      <p:sp>
        <p:nvSpPr>
          <p:cNvPr id="3" name="Title 2"/>
          <p:cNvSpPr>
            <a:spLocks noGrp="1"/>
          </p:cNvSpPr>
          <p:nvPr>
            <p:ph type="title"/>
          </p:nvPr>
        </p:nvSpPr>
        <p:spPr/>
        <p:txBody>
          <a:bodyPr/>
          <a:lstStyle/>
          <a:p>
            <a:r>
              <a:rPr lang="en-US" dirty="0" smtClean="0"/>
              <a:t>The first Amendment</a:t>
            </a:r>
            <a:endParaRPr lang="en-US" dirty="0"/>
          </a:p>
        </p:txBody>
      </p:sp>
    </p:spTree>
    <p:extLst>
      <p:ext uri="{BB962C8B-B14F-4D97-AF65-F5344CB8AC3E}">
        <p14:creationId xmlns:p14="http://schemas.microsoft.com/office/powerpoint/2010/main" val="868386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42701" y="4038600"/>
            <a:ext cx="8382028" cy="2568859"/>
          </a:xfrm>
        </p:spPr>
        <p:txBody>
          <a:bodyPr>
            <a:normAutofit fontScale="62500" lnSpcReduction="20000"/>
          </a:bodyPr>
          <a:lstStyle/>
          <a:p>
            <a:pPr marL="45720" indent="0">
              <a:buNone/>
            </a:pPr>
            <a:r>
              <a:rPr lang="en-US" dirty="0" smtClean="0"/>
              <a:t>The Second Amendment to the Constitution protects the right to bear arms – in the form of a well-regulated militia.  The fact is, neither side in today’s gun rights vs. gun control debates argues for the Founding Father’s stance. </a:t>
            </a:r>
            <a:r>
              <a:rPr lang="en-US" dirty="0"/>
              <a:t> </a:t>
            </a:r>
            <a:r>
              <a:rPr lang="en-US" dirty="0" smtClean="0"/>
              <a:t>For the most part, the Founding Father’s believed it was the civic responsibility to own and maintain guns, but that the government could strictly supervise the people’s weapons and their training.  Guns were for the protection of the collective – not necessarily the individual.  (Although many believed in this too.)  The Founding Fathers did not believe militias should challenge the federal government under the Constitution, as many maintain today – although some of the most radical Anti-Federalists did. </a:t>
            </a:r>
            <a:endParaRPr lang="en-US" dirty="0"/>
          </a:p>
        </p:txBody>
      </p:sp>
      <p:sp>
        <p:nvSpPr>
          <p:cNvPr id="4" name="Title 3"/>
          <p:cNvSpPr>
            <a:spLocks noGrp="1"/>
          </p:cNvSpPr>
          <p:nvPr>
            <p:ph type="title"/>
          </p:nvPr>
        </p:nvSpPr>
        <p:spPr/>
        <p:txBody>
          <a:bodyPr/>
          <a:lstStyle/>
          <a:p>
            <a:r>
              <a:rPr lang="en-US" dirty="0" smtClean="0"/>
              <a:t>The Second Amendment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 y="1668425"/>
            <a:ext cx="2581645" cy="2150659"/>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1" y="1668425"/>
            <a:ext cx="2581644" cy="215065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1668424"/>
            <a:ext cx="2581645" cy="2150659"/>
          </a:xfrm>
          <a:prstGeom prst="rect">
            <a:avLst/>
          </a:prstGeom>
        </p:spPr>
      </p:pic>
    </p:spTree>
    <p:extLst>
      <p:ext uri="{BB962C8B-B14F-4D97-AF65-F5344CB8AC3E}">
        <p14:creationId xmlns:p14="http://schemas.microsoft.com/office/powerpoint/2010/main" val="71876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buNone/>
            </a:pPr>
            <a:r>
              <a:rPr lang="en-US" dirty="0" smtClean="0"/>
              <a:t>The </a:t>
            </a:r>
            <a:r>
              <a:rPr lang="en-US" b="1" i="1" u="sng" dirty="0" smtClean="0"/>
              <a:t>Fourth Amendment </a:t>
            </a:r>
            <a:r>
              <a:rPr lang="en-US" dirty="0" smtClean="0"/>
              <a:t>to the Constitution protects you from unlawful searches and seizure of your property by the government.  It has been violated in the past by the government: </a:t>
            </a:r>
            <a:r>
              <a:rPr lang="en-US" b="1" i="1" u="sng" dirty="0" smtClean="0"/>
              <a:t>The Palmer Raids </a:t>
            </a:r>
            <a:r>
              <a:rPr lang="en-US" dirty="0" smtClean="0"/>
              <a:t>of the 1920s, for example, or more recently </a:t>
            </a:r>
            <a:r>
              <a:rPr lang="en-US" b="1" i="1" u="sng" dirty="0" smtClean="0"/>
              <a:t>The Patriot Act</a:t>
            </a:r>
            <a:r>
              <a:rPr lang="en-US" dirty="0" smtClean="0"/>
              <a:t> of 2003.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7981" y="1719263"/>
            <a:ext cx="3119038" cy="4406900"/>
          </a:xfrm>
        </p:spPr>
      </p:pic>
      <p:sp>
        <p:nvSpPr>
          <p:cNvPr id="3" name="Title 2"/>
          <p:cNvSpPr>
            <a:spLocks noGrp="1"/>
          </p:cNvSpPr>
          <p:nvPr>
            <p:ph type="title"/>
          </p:nvPr>
        </p:nvSpPr>
        <p:spPr/>
        <p:txBody>
          <a:bodyPr/>
          <a:lstStyle/>
          <a:p>
            <a:r>
              <a:rPr lang="en-US" dirty="0" smtClean="0"/>
              <a:t>The fourth amendment</a:t>
            </a:r>
            <a:endParaRPr lang="en-US" dirty="0"/>
          </a:p>
        </p:txBody>
      </p:sp>
    </p:spTree>
    <p:extLst>
      <p:ext uri="{BB962C8B-B14F-4D97-AF65-F5344CB8AC3E}">
        <p14:creationId xmlns:p14="http://schemas.microsoft.com/office/powerpoint/2010/main" val="4044562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buNone/>
            </a:pPr>
            <a:r>
              <a:rPr lang="en-US" dirty="0" smtClean="0"/>
              <a:t>After the Civil War, a series of amendments were passed by the so-called “Radical Republicans” which were intended to provide former slaves with both liberty and citizenship rights.  The 13</a:t>
            </a:r>
            <a:r>
              <a:rPr lang="en-US" baseline="30000" dirty="0" smtClean="0"/>
              <a:t>th</a:t>
            </a:r>
            <a:r>
              <a:rPr lang="en-US" dirty="0" smtClean="0"/>
              <a:t>, 14</a:t>
            </a:r>
            <a:r>
              <a:rPr lang="en-US" baseline="30000" dirty="0" smtClean="0"/>
              <a:t>th</a:t>
            </a:r>
            <a:r>
              <a:rPr lang="en-US" dirty="0" smtClean="0"/>
              <a:t>, and 15</a:t>
            </a:r>
            <a:r>
              <a:rPr lang="en-US" baseline="30000" dirty="0" smtClean="0"/>
              <a:t>th</a:t>
            </a:r>
            <a:r>
              <a:rPr lang="en-US" dirty="0" smtClean="0"/>
              <a:t> Amendments gave “Freedmen” greater rights.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7395" y="1719263"/>
            <a:ext cx="3540209" cy="4406900"/>
          </a:xfrm>
        </p:spPr>
      </p:pic>
      <p:sp>
        <p:nvSpPr>
          <p:cNvPr id="3" name="Title 2"/>
          <p:cNvSpPr>
            <a:spLocks noGrp="1"/>
          </p:cNvSpPr>
          <p:nvPr>
            <p:ph type="title"/>
          </p:nvPr>
        </p:nvSpPr>
        <p:spPr/>
        <p:txBody>
          <a:bodyPr/>
          <a:lstStyle/>
          <a:p>
            <a:r>
              <a:rPr lang="en-US" dirty="0" smtClean="0"/>
              <a:t>The reconstruction amendments</a:t>
            </a:r>
            <a:endParaRPr lang="en-US" dirty="0"/>
          </a:p>
        </p:txBody>
      </p:sp>
    </p:spTree>
    <p:extLst>
      <p:ext uri="{BB962C8B-B14F-4D97-AF65-F5344CB8AC3E}">
        <p14:creationId xmlns:p14="http://schemas.microsoft.com/office/powerpoint/2010/main" val="1650908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85000" lnSpcReduction="10000"/>
          </a:bodyPr>
          <a:lstStyle/>
          <a:p>
            <a:pPr marL="45720" indent="0">
              <a:buNone/>
            </a:pPr>
            <a:r>
              <a:rPr lang="en-US" dirty="0" smtClean="0"/>
              <a:t>The 13</a:t>
            </a:r>
            <a:r>
              <a:rPr lang="en-US" baseline="30000" dirty="0" smtClean="0"/>
              <a:t>th</a:t>
            </a:r>
            <a:r>
              <a:rPr lang="en-US" dirty="0" smtClean="0"/>
              <a:t> Amendment officially ended slavery in the United States.  You will recall that Abraham Lincoln issued the Emancipation Proclamation in 1863, which freed slaves in parts of the South which were still in rebellion.  But the 13</a:t>
            </a:r>
            <a:r>
              <a:rPr lang="en-US" baseline="30000" dirty="0" smtClean="0"/>
              <a:t>th</a:t>
            </a:r>
            <a:r>
              <a:rPr lang="en-US" dirty="0" smtClean="0"/>
              <a:t> Amendment ended slavery everywhere – in the South and in the “Border States.”  Slavery was over.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676400"/>
            <a:ext cx="3581400" cy="4815328"/>
          </a:xfrm>
        </p:spPr>
      </p:pic>
      <p:sp>
        <p:nvSpPr>
          <p:cNvPr id="3" name="Title 2"/>
          <p:cNvSpPr>
            <a:spLocks noGrp="1"/>
          </p:cNvSpPr>
          <p:nvPr>
            <p:ph type="title"/>
          </p:nvPr>
        </p:nvSpPr>
        <p:spPr/>
        <p:txBody>
          <a:bodyPr/>
          <a:lstStyle/>
          <a:p>
            <a:r>
              <a:rPr lang="en-US" dirty="0" smtClean="0"/>
              <a:t>The 13</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961006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52400" y="1719072"/>
            <a:ext cx="5486400" cy="4910328"/>
          </a:xfrm>
        </p:spPr>
        <p:txBody>
          <a:bodyPr>
            <a:normAutofit fontScale="92500" lnSpcReduction="20000"/>
          </a:bodyPr>
          <a:lstStyle/>
          <a:p>
            <a:pPr marL="45720" indent="0">
              <a:buNone/>
            </a:pPr>
            <a:r>
              <a:rPr lang="en-US" dirty="0" smtClean="0"/>
              <a:t>The </a:t>
            </a:r>
            <a:r>
              <a:rPr lang="en-US" b="1" i="1" u="sng" dirty="0" smtClean="0"/>
              <a:t>14</a:t>
            </a:r>
            <a:r>
              <a:rPr lang="en-US" b="1" i="1" u="sng" baseline="30000" dirty="0" smtClean="0"/>
              <a:t>th</a:t>
            </a:r>
            <a:r>
              <a:rPr lang="en-US" b="1" i="1" u="sng" dirty="0" smtClean="0"/>
              <a:t> Amendment </a:t>
            </a:r>
            <a:r>
              <a:rPr lang="en-US" dirty="0" smtClean="0"/>
              <a:t>went even farther.  It granted </a:t>
            </a:r>
            <a:r>
              <a:rPr lang="en-US" b="1" i="1" u="sng" dirty="0" smtClean="0"/>
              <a:t>citizenship rights </a:t>
            </a:r>
            <a:r>
              <a:rPr lang="en-US" dirty="0" smtClean="0"/>
              <a:t>to any person born in the United States of American – including the enslaved and ex-Confederate soldiers.  The Fourteenth Amendment guaranteed </a:t>
            </a:r>
            <a:r>
              <a:rPr lang="en-US" b="1" i="1" u="sng" dirty="0" smtClean="0"/>
              <a:t>equal protection under the law</a:t>
            </a:r>
            <a:r>
              <a:rPr lang="en-US" dirty="0" smtClean="0"/>
              <a:t>.  Thurgood Marshall argued that segregation violated the “equal protection” clause of the 14</a:t>
            </a:r>
            <a:r>
              <a:rPr lang="en-US" baseline="30000" dirty="0" smtClean="0"/>
              <a:t>th</a:t>
            </a:r>
            <a:r>
              <a:rPr lang="en-US" dirty="0" smtClean="0"/>
              <a:t> Amendment in Brown V. Board of Education, Topeka, KS – which ended segregation in the public schools in 1954.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86400" y="1658937"/>
            <a:ext cx="3124200" cy="4881563"/>
          </a:xfrm>
        </p:spPr>
      </p:pic>
      <p:sp>
        <p:nvSpPr>
          <p:cNvPr id="3" name="Title 2"/>
          <p:cNvSpPr>
            <a:spLocks noGrp="1"/>
          </p:cNvSpPr>
          <p:nvPr>
            <p:ph type="title"/>
          </p:nvPr>
        </p:nvSpPr>
        <p:spPr/>
        <p:txBody>
          <a:bodyPr/>
          <a:lstStyle/>
          <a:p>
            <a:r>
              <a:rPr lang="en-US" dirty="0" smtClean="0"/>
              <a:t>The 14</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767021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719072"/>
            <a:ext cx="4267200" cy="4834128"/>
          </a:xfrm>
        </p:spPr>
        <p:txBody>
          <a:bodyPr>
            <a:normAutofit fontScale="92500" lnSpcReduction="20000"/>
          </a:bodyPr>
          <a:lstStyle/>
          <a:p>
            <a:pPr marL="45720" indent="0">
              <a:buNone/>
            </a:pPr>
            <a:r>
              <a:rPr lang="en-US" dirty="0" smtClean="0"/>
              <a:t>The </a:t>
            </a:r>
            <a:r>
              <a:rPr lang="en-US" b="1" i="1" dirty="0" smtClean="0"/>
              <a:t>15</a:t>
            </a:r>
            <a:r>
              <a:rPr lang="en-US" b="1" i="1" baseline="30000" dirty="0" smtClean="0"/>
              <a:t>th</a:t>
            </a:r>
            <a:r>
              <a:rPr lang="en-US" b="1" i="1" dirty="0" smtClean="0"/>
              <a:t> Amendment </a:t>
            </a:r>
            <a:r>
              <a:rPr lang="en-US" dirty="0" smtClean="0"/>
              <a:t>stated that African-American men could </a:t>
            </a:r>
            <a:r>
              <a:rPr lang="en-US" b="1" i="1" u="sng" dirty="0" smtClean="0"/>
              <a:t>vote</a:t>
            </a:r>
            <a:r>
              <a:rPr lang="en-US" dirty="0" smtClean="0"/>
              <a:t> – and that the right to vote could not be denied on the basis of race or previous condition of servitude.  Unfortunately, other obstacles to the vote, like the poll tax, literacy test, and violent intimidation continued to prevent African-Americans from exercising </a:t>
            </a:r>
            <a:r>
              <a:rPr lang="en-US" b="1" i="1" u="sng" dirty="0" smtClean="0"/>
              <a:t>suffrage rights</a:t>
            </a:r>
            <a:r>
              <a:rPr lang="en-US" dirty="0" smtClean="0"/>
              <a:t>.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752600"/>
            <a:ext cx="4038600" cy="2668678"/>
          </a:xfrm>
        </p:spPr>
      </p:pic>
      <p:sp>
        <p:nvSpPr>
          <p:cNvPr id="3" name="Title 2"/>
          <p:cNvSpPr>
            <a:spLocks noGrp="1"/>
          </p:cNvSpPr>
          <p:nvPr>
            <p:ph type="title"/>
          </p:nvPr>
        </p:nvSpPr>
        <p:spPr/>
        <p:txBody>
          <a:bodyPr/>
          <a:lstStyle/>
          <a:p>
            <a:r>
              <a:rPr lang="en-US" dirty="0" smtClean="0"/>
              <a:t>The 15</a:t>
            </a:r>
            <a:r>
              <a:rPr lang="en-US" baseline="30000" dirty="0" smtClean="0"/>
              <a:t>th</a:t>
            </a:r>
            <a:r>
              <a:rPr lang="en-US" dirty="0" smtClean="0"/>
              <a:t>  amendment</a:t>
            </a:r>
            <a:endParaRPr lang="en-US" dirty="0"/>
          </a:p>
        </p:txBody>
      </p:sp>
      <p:sp>
        <p:nvSpPr>
          <p:cNvPr id="6" name="Rounded Rectangle 5"/>
          <p:cNvSpPr/>
          <p:nvPr/>
        </p:nvSpPr>
        <p:spPr>
          <a:xfrm>
            <a:off x="4419600" y="4343400"/>
            <a:ext cx="4343400" cy="20574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dirty="0" smtClean="0"/>
              <a:t>Even after the 15</a:t>
            </a:r>
            <a:r>
              <a:rPr lang="en-US" baseline="30000" dirty="0" smtClean="0"/>
              <a:t>th</a:t>
            </a:r>
            <a:r>
              <a:rPr lang="en-US" dirty="0" smtClean="0"/>
              <a:t> Amendment to the Constitution was ratified, obstacles to African-American voting rights persisted: </a:t>
            </a:r>
          </a:p>
          <a:p>
            <a:pPr marL="285750" indent="-285750">
              <a:buFont typeface="Wingdings" panose="05000000000000000000" pitchFamily="2" charset="2"/>
              <a:buChar char="§"/>
            </a:pPr>
            <a:r>
              <a:rPr lang="en-US" dirty="0" smtClean="0"/>
              <a:t>The Literacy Test</a:t>
            </a:r>
          </a:p>
          <a:p>
            <a:pPr marL="285750" indent="-285750">
              <a:buFont typeface="Wingdings" panose="05000000000000000000" pitchFamily="2" charset="2"/>
              <a:buChar char="§"/>
            </a:pPr>
            <a:r>
              <a:rPr lang="en-US" dirty="0" smtClean="0"/>
              <a:t>The Poll Tax</a:t>
            </a:r>
          </a:p>
          <a:p>
            <a:pPr marL="285750" indent="-285750">
              <a:buFont typeface="Wingdings" panose="05000000000000000000" pitchFamily="2" charset="2"/>
              <a:buChar char="§"/>
            </a:pPr>
            <a:r>
              <a:rPr lang="en-US" dirty="0" smtClean="0"/>
              <a:t>Violent Intimidation of Voters </a:t>
            </a:r>
            <a:endParaRPr lang="en-US" dirty="0"/>
          </a:p>
        </p:txBody>
      </p:sp>
    </p:spTree>
    <p:extLst>
      <p:ext uri="{BB962C8B-B14F-4D97-AF65-F5344CB8AC3E}">
        <p14:creationId xmlns:p14="http://schemas.microsoft.com/office/powerpoint/2010/main" val="31233393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85</TotalTime>
  <Words>1212</Words>
  <Application>Microsoft Office PowerPoint</Application>
  <PresentationFormat>On-screen Show (4:3)</PresentationFormat>
  <Paragraphs>67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Grid</vt:lpstr>
      <vt:lpstr>Amendments to the constitution</vt:lpstr>
      <vt:lpstr>The bill of rights</vt:lpstr>
      <vt:lpstr>The first Amendment</vt:lpstr>
      <vt:lpstr>The Second Amendment</vt:lpstr>
      <vt:lpstr>The fourth amendment</vt:lpstr>
      <vt:lpstr>The reconstruction amendments</vt:lpstr>
      <vt:lpstr>The 13th  amendment</vt:lpstr>
      <vt:lpstr>The 14th  amendment</vt:lpstr>
      <vt:lpstr>The 15th  amendment</vt:lpstr>
      <vt:lpstr>The progressive amendments</vt:lpstr>
      <vt:lpstr>16th amendment</vt:lpstr>
      <vt:lpstr>The 17th amendment</vt:lpstr>
      <vt:lpstr>The 18th Amendment</vt:lpstr>
      <vt:lpstr>The 19th amendment</vt:lpstr>
      <vt:lpstr>The 21st Amendment</vt:lpstr>
      <vt:lpstr>The 24th amendment</vt:lpstr>
      <vt:lpstr>The 26th amendment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SOL Review:  The Amendments</dc:title>
  <dc:creator>Adam</dc:creator>
  <cp:lastModifiedBy>Adam</cp:lastModifiedBy>
  <cp:revision>10</cp:revision>
  <dcterms:created xsi:type="dcterms:W3CDTF">2014-05-22T02:23:41Z</dcterms:created>
  <dcterms:modified xsi:type="dcterms:W3CDTF">2016-05-27T23:10:43Z</dcterms:modified>
</cp:coreProperties>
</file>